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70" r:id="rId3"/>
    <p:sldId id="257" r:id="rId4"/>
    <p:sldId id="266" r:id="rId5"/>
    <p:sldId id="263" r:id="rId6"/>
    <p:sldId id="262" r:id="rId7"/>
    <p:sldId id="261" r:id="rId8"/>
    <p:sldId id="267" r:id="rId9"/>
    <p:sldId id="260" r:id="rId10"/>
    <p:sldId id="259" r:id="rId11"/>
    <p:sldId id="268" r:id="rId12"/>
    <p:sldId id="25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6C59E-F3F9-4163-9C2B-B16B20206C5A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1315C-4F83-418E-BC94-DFF337E032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59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Last time we met, you</a:t>
            </a:r>
            <a:r>
              <a:rPr lang="en-US" baseline="0" dirty="0" smtClean="0"/>
              <a:t> were going to meet in your departments to prepare…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61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 point</a:t>
            </a:r>
            <a:r>
              <a:rPr lang="en-US" baseline="0" dirty="0" smtClean="0"/>
              <a:t> criteria includes…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45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 with</a:t>
            </a:r>
            <a:r>
              <a:rPr lang="en-US" baseline="0" dirty="0" smtClean="0"/>
              <a:t> a partner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5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20 minutes to work in content area</a:t>
            </a:r>
            <a:r>
              <a:rPr lang="en-US" baseline="0" dirty="0" smtClean="0"/>
              <a:t>s to plan for next steps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651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It’s really more about what the teacher does with the writing…..</a:t>
            </a:r>
          </a:p>
          <a:p>
            <a:pPr eaLnBrk="1" hangingPunct="1">
              <a:spcBef>
                <a:spcPct val="0"/>
              </a:spcBef>
            </a:pPr>
            <a:r>
              <a:rPr lang="en-US" dirty="0">
                <a:latin typeface="Calibri" charset="0"/>
              </a:rPr>
              <a:t>It is not about the writing technique….it is about what you do with the writing.  Opportunities for scoring and feedback increase as you move from engaging to processing to demonstrating understanding.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FE6B72-4C75-B443-8AFF-A1ADF733F3E5}" type="slidenum">
              <a:rPr lang="en-U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Our </a:t>
            </a:r>
            <a:r>
              <a:rPr lang="en-US" dirty="0" smtClean="0"/>
              <a:t>goal </a:t>
            </a:r>
            <a:r>
              <a:rPr lang="en-US" dirty="0" smtClean="0"/>
              <a:t>today is to come up with a school</a:t>
            </a:r>
            <a:r>
              <a:rPr lang="en-US" baseline="0" dirty="0" smtClean="0"/>
              <a:t> wide writing prompt to be administered on May 1</a:t>
            </a:r>
            <a:r>
              <a:rPr lang="en-US" baseline="30000" dirty="0" smtClean="0"/>
              <a:t>st</a:t>
            </a:r>
            <a:r>
              <a:rPr lang="en-US" baseline="0" dirty="0" smtClean="0"/>
              <a:t> – Secondary schools in our district (SC, JH, HS) are each doing a school wide writing prompt this 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12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We’ll </a:t>
            </a:r>
            <a:r>
              <a:rPr lang="en-US" baseline="0" dirty="0" smtClean="0"/>
              <a:t>vote before dismissing teachers – Backup plan = index cards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31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Announce the winning</a:t>
            </a:r>
            <a:r>
              <a:rPr lang="en-US" baseline="0" dirty="0" smtClean="0"/>
              <a:t> prompt</a:t>
            </a:r>
            <a:r>
              <a:rPr lang="en-US" dirty="0" smtClean="0"/>
              <a:t> before leaving; Laurie will design</a:t>
            </a:r>
            <a:r>
              <a:rPr lang="en-US" baseline="0" dirty="0" smtClean="0"/>
              <a:t> and share the grading rubric so </a:t>
            </a:r>
            <a:r>
              <a:rPr lang="en-US" baseline="0" smtClean="0"/>
              <a:t>teachers can prepare students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1315C-4F83-418E-BC94-DFF337E0323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7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399" y="4392168"/>
            <a:ext cx="1219200" cy="365125"/>
          </a:xfrm>
        </p:spPr>
        <p:txBody>
          <a:bodyPr/>
          <a:lstStyle>
            <a:lvl1pPr algn="ctr">
              <a:defRPr sz="2400">
                <a:latin typeface="+mj-lt"/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chemeClr val="accent1"/>
                </a:solidFill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4591050" y="2409824"/>
            <a:ext cx="6858000" cy="2038351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5400000">
            <a:off x="4668203" y="2570797"/>
            <a:ext cx="6858000" cy="171640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3681476" y="3354324"/>
            <a:ext cx="6858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545080"/>
            <a:ext cx="9144000" cy="3255264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-1" y="2667000"/>
            <a:ext cx="9144000" cy="2739571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-1" y="5479143"/>
            <a:ext cx="9144000" cy="23585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352" y="4389120"/>
            <a:ext cx="1216152" cy="365125"/>
          </a:xfrm>
        </p:spPr>
        <p:txBody>
          <a:bodyPr/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818888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8584" y="4261104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spc="150" dirty="0" smtClean="0">
                <a:solidFill>
                  <a:srgbClr val="FFFFFF"/>
                </a:solidFill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72200" y="161544"/>
            <a:ext cx="2971800" cy="11521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 anchor="ctr">
            <a:noAutofit/>
          </a:bodyPr>
          <a:lstStyle>
            <a:lvl1pPr algn="l"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44768" y="134112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584"/>
            <a:ext cx="9144000" cy="1453896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7641"/>
            <a:ext cx="9144000" cy="1154314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44F7DAE-39EF-4D9A-8A04-4C04144DCF6D}" type="datetimeFigureOut">
              <a:rPr lang="en-US" smtClean="0"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6524AA4-5B64-4DAF-B3A5-4008259D5D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368552"/>
            <a:ext cx="9144000" cy="149352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0" kern="1200" cap="none" spc="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971800"/>
            <a:ext cx="8915401" cy="1317625"/>
          </a:xfrm>
        </p:spPr>
        <p:txBody>
          <a:bodyPr/>
          <a:lstStyle/>
          <a:p>
            <a:r>
              <a:rPr lang="en-US" dirty="0" smtClean="0"/>
              <a:t>Junior High Writing to Learn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April 25,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0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Vote using a Google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Vote </a:t>
            </a:r>
            <a:r>
              <a:rPr lang="en-US" sz="2800" dirty="0" smtClean="0"/>
              <a:t>now on whether you want all students to write an argument or an informational text for the school wide prompt </a:t>
            </a:r>
          </a:p>
          <a:p>
            <a:r>
              <a:rPr lang="en-US" sz="2800" dirty="0" smtClean="0"/>
              <a:t>At this time, please complete</a:t>
            </a:r>
            <a:r>
              <a:rPr lang="en-US" sz="2800" dirty="0" smtClean="0"/>
              <a:t> Form #1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369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 for Scoring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 In Iowa </a:t>
            </a:r>
            <a:r>
              <a:rPr lang="en-US" sz="2800" dirty="0" smtClean="0"/>
              <a:t>Core </a:t>
            </a:r>
            <a:r>
              <a:rPr lang="en-US" sz="2000" i="1" dirty="0" smtClean="0"/>
              <a:t>(W.1 a-e, W.2 a-f)</a:t>
            </a:r>
            <a:endParaRPr lang="en-US" sz="2000" i="1" dirty="0" smtClean="0"/>
          </a:p>
          <a:p>
            <a:r>
              <a:rPr lang="en-US" sz="2800" dirty="0" smtClean="0"/>
              <a:t>Should</a:t>
            </a:r>
            <a:r>
              <a:rPr lang="en-US" sz="2800" dirty="0" smtClean="0"/>
              <a:t> </a:t>
            </a:r>
            <a:r>
              <a:rPr lang="en-US" sz="2800" dirty="0" smtClean="0"/>
              <a:t>be presented to students for practice prior to school wide prompt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2734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 Google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Brainstorm </a:t>
            </a:r>
            <a:r>
              <a:rPr lang="en-US" sz="2800" dirty="0" smtClean="0"/>
              <a:t>for a couple of </a:t>
            </a:r>
            <a:r>
              <a:rPr lang="en-US" sz="2800" dirty="0" smtClean="0"/>
              <a:t>minutes, </a:t>
            </a:r>
            <a:r>
              <a:rPr lang="en-US" sz="2800" dirty="0" smtClean="0"/>
              <a:t>with those around </a:t>
            </a:r>
            <a:r>
              <a:rPr lang="en-US" sz="2800" dirty="0" smtClean="0"/>
              <a:t>you, </a:t>
            </a:r>
            <a:r>
              <a:rPr lang="en-US" sz="2800" dirty="0" smtClean="0"/>
              <a:t>a possible writing prompt that we could give to all students on May </a:t>
            </a:r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 </a:t>
            </a:r>
            <a:endParaRPr lang="en-US" sz="2800" baseline="30000" dirty="0" smtClean="0"/>
          </a:p>
          <a:p>
            <a:r>
              <a:rPr lang="en-US" sz="2800" dirty="0" smtClean="0"/>
              <a:t>Type your prompt into Form #2</a:t>
            </a:r>
            <a:endParaRPr lang="en-US" sz="2800" dirty="0" smtClean="0"/>
          </a:p>
          <a:p>
            <a:pPr lvl="1"/>
            <a:r>
              <a:rPr lang="en-US" dirty="0" smtClean="0"/>
              <a:t>Argument</a:t>
            </a:r>
          </a:p>
          <a:p>
            <a:pPr lvl="2"/>
            <a:r>
              <a:rPr lang="en-US" dirty="0" smtClean="0"/>
              <a:t>Junk food should be a choice for school lunch…</a:t>
            </a:r>
          </a:p>
          <a:p>
            <a:pPr lvl="2"/>
            <a:r>
              <a:rPr lang="en-US" dirty="0" smtClean="0"/>
              <a:t>Cigarette smokers should be imprisoned…</a:t>
            </a:r>
          </a:p>
          <a:p>
            <a:pPr lvl="1"/>
            <a:r>
              <a:rPr lang="en-US" dirty="0" smtClean="0"/>
              <a:t>Informational Text</a:t>
            </a:r>
          </a:p>
          <a:p>
            <a:pPr lvl="2"/>
            <a:r>
              <a:rPr lang="en-US" dirty="0" smtClean="0"/>
              <a:t>A typical day at Southeast Polk Jr. High…</a:t>
            </a:r>
          </a:p>
          <a:p>
            <a:pPr lvl="2"/>
            <a:r>
              <a:rPr lang="en-US" dirty="0" smtClean="0"/>
              <a:t>Raising a pet…</a:t>
            </a:r>
          </a:p>
          <a:p>
            <a:pPr lvl="2"/>
            <a:r>
              <a:rPr lang="en-US" dirty="0" smtClean="0"/>
              <a:t>How to get good grades…</a:t>
            </a:r>
          </a:p>
          <a:p>
            <a:pPr marL="914400" lvl="2" indent="0">
              <a:buNone/>
            </a:pPr>
            <a:endParaRPr lang="en-US" dirty="0" smtClean="0"/>
          </a:p>
          <a:p>
            <a:pPr marL="914400" lvl="2" indent="0">
              <a:buNone/>
            </a:pPr>
            <a:r>
              <a:rPr lang="en-US" i="1" dirty="0" smtClean="0"/>
              <a:t>For ideas, you may </a:t>
            </a:r>
            <a:r>
              <a:rPr lang="en-US" i="1" dirty="0"/>
              <a:t>G</a:t>
            </a:r>
            <a:r>
              <a:rPr lang="en-US" i="1" dirty="0" smtClean="0"/>
              <a:t>oogle “Informative prompts” or “Argumentative prompts”</a:t>
            </a:r>
          </a:p>
          <a:p>
            <a:pPr lvl="2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303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 winner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 </a:t>
            </a:r>
            <a:r>
              <a:rPr lang="en-US" sz="2800" dirty="0" smtClean="0"/>
              <a:t>Details will follow … </a:t>
            </a:r>
          </a:p>
          <a:p>
            <a:pPr lvl="1"/>
            <a:r>
              <a:rPr lang="en-US" sz="2800" dirty="0"/>
              <a:t>What class it will be administered </a:t>
            </a:r>
            <a:r>
              <a:rPr lang="en-US" sz="2800" dirty="0" smtClean="0"/>
              <a:t>in</a:t>
            </a:r>
          </a:p>
          <a:p>
            <a:pPr lvl="1"/>
            <a:r>
              <a:rPr lang="en-US" sz="2800" dirty="0" smtClean="0"/>
              <a:t>Grading Rubric</a:t>
            </a:r>
            <a:endParaRPr lang="en-US" sz="2800" dirty="0"/>
          </a:p>
          <a:p>
            <a:pPr lvl="1"/>
            <a:r>
              <a:rPr lang="en-US" sz="2800" dirty="0"/>
              <a:t>When collaborative scoring will take place</a:t>
            </a:r>
          </a:p>
          <a:p>
            <a:pPr lvl="1"/>
            <a:r>
              <a:rPr lang="en-US" sz="2800" dirty="0"/>
              <a:t>This is just to get a taste of what is to come (not graded this year, for our information, to help us plan for the future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 smtClean="0"/>
              <a:t>Vote now using Form #3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Thank you so much!  Enjoy your day!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581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Reflect on student sample writing prompts with 3-2-1 </a:t>
            </a:r>
            <a:r>
              <a:rPr lang="en-US" dirty="0" smtClean="0"/>
              <a:t>scoring or </a:t>
            </a:r>
            <a:r>
              <a:rPr lang="en-US" dirty="0">
                <a:sym typeface="Wingdings"/>
              </a:rPr>
              <a:t>-</a:t>
            </a:r>
            <a:r>
              <a:rPr lang="en-US" dirty="0"/>
              <a:t>, </a:t>
            </a:r>
            <a:r>
              <a:rPr lang="en-US" dirty="0">
                <a:sym typeface="Wingdings"/>
              </a:rPr>
              <a:t></a:t>
            </a:r>
            <a:r>
              <a:rPr lang="en-US" dirty="0"/>
              <a:t>, and </a:t>
            </a:r>
            <a:r>
              <a:rPr lang="en-US" dirty="0">
                <a:sym typeface="Wingdings"/>
              </a:rPr>
              <a:t>+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Discuss next steps in the classroom</a:t>
            </a:r>
          </a:p>
          <a:p>
            <a:r>
              <a:rPr lang="en-US" dirty="0" smtClean="0"/>
              <a:t>Move student writing from processing to demonstrating understanding</a:t>
            </a:r>
          </a:p>
          <a:p>
            <a:r>
              <a:rPr lang="en-US" dirty="0" smtClean="0"/>
              <a:t>Develop</a:t>
            </a:r>
            <a:r>
              <a:rPr lang="en-US" dirty="0" smtClean="0"/>
              <a:t> </a:t>
            </a:r>
            <a:r>
              <a:rPr lang="en-US" dirty="0" smtClean="0"/>
              <a:t>a school wide writing prompt to be scored collaboratively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81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Prepare 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writing prompts with your content </a:t>
            </a:r>
            <a:r>
              <a:rPr 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area having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3 point criteria</a:t>
            </a:r>
          </a:p>
          <a:p>
            <a:pPr lvl="2"/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1—</a:t>
            </a:r>
            <a:r>
              <a:rPr lang="en-US" sz="2800" b="1" i="1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Practice</a:t>
            </a:r>
          </a:p>
          <a:p>
            <a:pPr lvl="1"/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Prompt 2—</a:t>
            </a:r>
            <a:r>
              <a: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Bring results and scoring from one section to our next professional development session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31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2199779"/>
              </p:ext>
            </p:extLst>
          </p:nvPr>
        </p:nvGraphicFramePr>
        <p:xfrm>
          <a:off x="381000" y="1719263"/>
          <a:ext cx="8407401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2467"/>
                <a:gridCol w="2802467"/>
                <a:gridCol w="280246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/>
                        <a:t>+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ym typeface="Wingdings"/>
                        </a:rPr>
                        <a:t></a:t>
                      </a:r>
                      <a:endParaRPr lang="en-US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aseline="0" dirty="0" smtClean="0"/>
                        <a:t>–</a:t>
                      </a:r>
                      <a:endParaRPr lang="en-US" sz="4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Excellent</a:t>
                      </a:r>
                      <a:r>
                        <a:rPr lang="en-US" sz="2400" baseline="0" dirty="0" smtClean="0"/>
                        <a:t> understanding and appropriate use of all content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Clear understanding and appropriate use of most content</a:t>
                      </a:r>
                      <a:r>
                        <a:rPr lang="en-US" sz="2400" baseline="0" dirty="0" smtClean="0"/>
                        <a:t> vocabulary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Some understanding of</a:t>
                      </a:r>
                      <a:r>
                        <a:rPr lang="en-US" sz="2400" baseline="0" dirty="0" smtClean="0"/>
                        <a:t> content and vocabulary, some misconceptions remain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</a:t>
                      </a:r>
                      <a:r>
                        <a:rPr lang="en-US" sz="2400" baseline="0" dirty="0" smtClean="0"/>
                        <a:t> supported by strong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Writing is supported by</a:t>
                      </a:r>
                      <a:r>
                        <a:rPr lang="en-US" sz="2400" baseline="0" dirty="0" smtClean="0"/>
                        <a:t> examples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Message unclear</a:t>
                      </a:r>
                    </a:p>
                    <a:p>
                      <a:endParaRPr lang="en-US" sz="2400" dirty="0" smtClean="0"/>
                    </a:p>
                    <a:p>
                      <a:endParaRPr lang="en-US" sz="2400" dirty="0" smtClean="0"/>
                    </a:p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Criteria for processing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6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- ?</a:t>
            </a:r>
          </a:p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?</a:t>
            </a:r>
          </a:p>
          <a:p>
            <a:r>
              <a:rPr lang="en-US" sz="2800" i="1" dirty="0" smtClean="0"/>
              <a:t>The majority of your students scored a </a:t>
            </a:r>
            <a:r>
              <a:rPr lang="en-US" sz="2800" dirty="0" smtClean="0">
                <a:sym typeface="Wingdings"/>
              </a:rPr>
              <a:t>+</a:t>
            </a:r>
            <a:r>
              <a:rPr lang="en-US" sz="2800" i="1" dirty="0" smtClean="0"/>
              <a:t>?</a:t>
            </a:r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r>
              <a:rPr lang="en-US" sz="2800" i="1" dirty="0" smtClean="0"/>
              <a:t>What would be your next steps? </a:t>
            </a:r>
          </a:p>
          <a:p>
            <a:pPr marL="0" indent="0">
              <a:buNone/>
            </a:pP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428718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sym typeface="Wingdings"/>
              </a:rPr>
              <a:t>-</a:t>
            </a:r>
            <a:r>
              <a:rPr lang="en-US" sz="2800" i="1" dirty="0" smtClean="0"/>
              <a:t> </a:t>
            </a:r>
            <a:r>
              <a:rPr lang="en-US" sz="2800" i="1" dirty="0"/>
              <a:t>=</a:t>
            </a:r>
            <a:r>
              <a:rPr lang="en-US" sz="2800" i="1" dirty="0" smtClean="0"/>
              <a:t> Reteach the skill to the whole group</a:t>
            </a:r>
          </a:p>
          <a:p>
            <a:r>
              <a:rPr lang="en-US" sz="2800" dirty="0" smtClean="0">
                <a:sym typeface="Wingdings"/>
              </a:rPr>
              <a:t></a:t>
            </a:r>
            <a:r>
              <a:rPr lang="en-US" sz="2800" i="1" dirty="0" smtClean="0"/>
              <a:t> = Small groups/like skills</a:t>
            </a:r>
          </a:p>
          <a:p>
            <a:r>
              <a:rPr lang="en-US" sz="2800" dirty="0" smtClean="0">
                <a:sym typeface="Wingdings"/>
              </a:rPr>
              <a:t>+</a:t>
            </a:r>
            <a:r>
              <a:rPr lang="en-US" sz="2800" i="1" dirty="0" smtClean="0"/>
              <a:t> </a:t>
            </a:r>
            <a:r>
              <a:rPr lang="en-US" sz="2800" i="1" dirty="0"/>
              <a:t>=</a:t>
            </a:r>
            <a:r>
              <a:rPr lang="en-US" sz="2800" i="1" dirty="0" smtClean="0"/>
              <a:t> Move on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99092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for 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In your content area, </a:t>
            </a:r>
            <a:r>
              <a:rPr lang="en-US" sz="2800" dirty="0" smtClean="0"/>
              <a:t>please review </a:t>
            </a:r>
            <a:r>
              <a:rPr lang="en-US" sz="2800" dirty="0" smtClean="0"/>
              <a:t>the results you brought </a:t>
            </a:r>
            <a:r>
              <a:rPr lang="en-US" sz="2800" dirty="0" smtClean="0"/>
              <a:t>today and </a:t>
            </a:r>
            <a:r>
              <a:rPr lang="en-US" sz="2800" dirty="0" smtClean="0"/>
              <a:t>compare the number of students who earned a </a:t>
            </a:r>
            <a:r>
              <a:rPr lang="en-US" sz="2800" dirty="0" smtClean="0">
                <a:sym typeface="Wingdings"/>
              </a:rPr>
              <a:t>-</a:t>
            </a:r>
            <a:r>
              <a:rPr lang="en-US" sz="2800" dirty="0" smtClean="0"/>
              <a:t>, </a:t>
            </a:r>
            <a:r>
              <a:rPr lang="en-US" sz="2800" dirty="0" smtClean="0">
                <a:sym typeface="Wingdings"/>
              </a:rPr>
              <a:t></a:t>
            </a:r>
            <a:r>
              <a:rPr lang="en-US" sz="2800" dirty="0" smtClean="0"/>
              <a:t>, or </a:t>
            </a:r>
            <a:r>
              <a:rPr lang="en-US" sz="2800" dirty="0" smtClean="0">
                <a:sym typeface="Wingdings"/>
              </a:rPr>
              <a:t>+</a:t>
            </a:r>
            <a:r>
              <a:rPr lang="en-US" sz="2800" dirty="0" smtClean="0"/>
              <a:t> 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Plan your next steps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4320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0"/>
            <a:ext cx="8534400" cy="7588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1"/>
                </a:solidFill>
                <a:effectLst/>
                <a:ea typeface="+mj-ea"/>
                <a:cs typeface="+mj-cs"/>
              </a:rPr>
              <a:t>Purposes for Nonfiction Writing</a:t>
            </a:r>
            <a:endParaRPr lang="en-US" sz="2800" b="1" dirty="0">
              <a:solidFill>
                <a:schemeClr val="accent1"/>
              </a:solidFill>
              <a:effectLst/>
              <a:ea typeface="+mj-ea"/>
              <a:cs typeface="+mj-cs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96350189"/>
              </p:ext>
            </p:extLst>
          </p:nvPr>
        </p:nvGraphicFramePr>
        <p:xfrm>
          <a:off x="287338" y="847725"/>
          <a:ext cx="8856984" cy="582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  <a:gridCol w="2952328"/>
              </a:tblGrid>
              <a:tr h="173644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Engaging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Start Here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Processing</a:t>
                      </a:r>
                      <a:endParaRPr lang="en-US" sz="2400" dirty="0">
                        <a:solidFill>
                          <a:srgbClr val="000090"/>
                        </a:solidFill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90"/>
                          </a:solidFill>
                        </a:rPr>
                        <a:t>Demonstrating Understanding</a:t>
                      </a:r>
                    </a:p>
                    <a:p>
                      <a:r>
                        <a:rPr lang="en-US" sz="2000" i="1" dirty="0" smtClean="0">
                          <a:solidFill>
                            <a:schemeClr val="tx1"/>
                          </a:solidFill>
                        </a:rPr>
                        <a:t>Once it’s part</a:t>
                      </a:r>
                      <a:r>
                        <a:rPr lang="en-US" sz="2000" i="1" baseline="0" dirty="0" smtClean="0">
                          <a:solidFill>
                            <a:schemeClr val="tx1"/>
                          </a:solidFill>
                        </a:rPr>
                        <a:t> of the culture</a:t>
                      </a:r>
                      <a:endParaRPr lang="en-US" sz="2000" i="1" dirty="0">
                        <a:solidFill>
                          <a:schemeClr val="tx1"/>
                        </a:solidFill>
                      </a:endParaRPr>
                    </a:p>
                  </a:txBody>
                  <a:tcPr marT="45718" marB="45718"/>
                </a:tc>
              </a:tr>
              <a:tr h="4085755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provide all</a:t>
                      </a:r>
                      <a:r>
                        <a:rPr lang="en-US" sz="1800" baseline="0" dirty="0" smtClean="0"/>
                        <a:t> students  with  a nonthreatening opportunity to respond.</a:t>
                      </a:r>
                    </a:p>
                    <a:p>
                      <a:endParaRPr lang="en-US" sz="1800" baseline="0" dirty="0" smtClean="0"/>
                    </a:p>
                    <a:p>
                      <a:endParaRPr lang="en-US" sz="1800" baseline="0" dirty="0" smtClean="0"/>
                    </a:p>
                    <a:p>
                      <a:r>
                        <a:rPr lang="en-US" sz="1800" i="1" baseline="0" dirty="0" smtClean="0"/>
                        <a:t>Students engaged in writing</a:t>
                      </a:r>
                      <a:endParaRPr lang="en-US" sz="1800" i="1" dirty="0" smtClean="0"/>
                    </a:p>
                    <a:p>
                      <a:endParaRPr lang="en-US" sz="18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 to help students “think” through the end of their  pen.</a:t>
                      </a:r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i="1" dirty="0" smtClean="0"/>
                        <a:t>Students</a:t>
                      </a:r>
                      <a:r>
                        <a:rPr lang="en-US" sz="1800" i="1" baseline="0" dirty="0" smtClean="0"/>
                        <a:t> </a:t>
                      </a:r>
                      <a:r>
                        <a:rPr lang="en-US" sz="1800" i="1" dirty="0" smtClean="0"/>
                        <a:t>grappling with or</a:t>
                      </a:r>
                      <a:r>
                        <a:rPr lang="en-US" sz="1800" i="1" baseline="0" dirty="0" smtClean="0"/>
                        <a:t> processing the content</a:t>
                      </a: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en-US" sz="1800" i="1" baseline="0" dirty="0" smtClean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Purpose: to produce</a:t>
                      </a:r>
                      <a:r>
                        <a:rPr lang="en-US" sz="1800" baseline="0" dirty="0" smtClean="0"/>
                        <a:t> a product piece that goes through the writing process.</a:t>
                      </a:r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endParaRPr lang="en-US" sz="1800" i="1" dirty="0" smtClean="0"/>
                    </a:p>
                    <a:p>
                      <a:r>
                        <a:rPr lang="en-US" sz="1800" i="1" dirty="0" smtClean="0"/>
                        <a:t>Students are provided</a:t>
                      </a:r>
                      <a:r>
                        <a:rPr lang="en-US" sz="1800" i="1" baseline="0" dirty="0" smtClean="0"/>
                        <a:t> f</a:t>
                      </a:r>
                      <a:r>
                        <a:rPr lang="en-US" sz="1800" i="1" dirty="0" smtClean="0"/>
                        <a:t>eedback in</a:t>
                      </a:r>
                      <a:r>
                        <a:rPr lang="en-US" sz="1800" i="1" baseline="0" dirty="0" smtClean="0"/>
                        <a:t> using a rubric with clearly identified levels of proficiency</a:t>
                      </a:r>
                      <a:endParaRPr lang="en-US" sz="1800" i="1" dirty="0"/>
                    </a:p>
                  </a:txBody>
                  <a:tcPr marT="45718" marB="45718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08732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Demonstrating Understanding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2800" dirty="0" smtClean="0"/>
              <a:t>School Wide Writing </a:t>
            </a:r>
            <a:r>
              <a:rPr lang="en-US" sz="2800" dirty="0" smtClean="0"/>
              <a:t>Prompt - May </a:t>
            </a:r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endParaRPr lang="en-US" sz="2800" dirty="0" smtClean="0"/>
          </a:p>
          <a:p>
            <a:pPr lvl="1"/>
            <a:r>
              <a:rPr lang="en-US" sz="2800" dirty="0" smtClean="0"/>
              <a:t>7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</a:t>
            </a:r>
            <a:r>
              <a:rPr lang="en-US" sz="2800" dirty="0" smtClean="0"/>
              <a:t>&amp; 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 Iowa Core Writing Standards </a:t>
            </a:r>
            <a:r>
              <a:rPr lang="en-US" sz="2800" dirty="0" smtClean="0"/>
              <a:t>1 and 2 (p</a:t>
            </a:r>
            <a:r>
              <a:rPr lang="en-US" sz="2800" dirty="0" smtClean="0"/>
              <a:t>. 55-56</a:t>
            </a:r>
            <a:r>
              <a:rPr lang="en-US" sz="2800" dirty="0" smtClean="0"/>
              <a:t>) </a:t>
            </a:r>
          </a:p>
          <a:p>
            <a:pPr lvl="1"/>
            <a:r>
              <a:rPr lang="en-US" sz="2800" i="1" dirty="0" smtClean="0"/>
              <a:t>Task:  </a:t>
            </a:r>
            <a:r>
              <a:rPr lang="en-US" sz="2800" dirty="0" smtClean="0"/>
              <a:t>Read Writing Standards 1 and 2, then decide on the type </a:t>
            </a:r>
            <a:r>
              <a:rPr lang="en-US" sz="2800" dirty="0"/>
              <a:t>of prompt (</a:t>
            </a:r>
            <a:r>
              <a:rPr lang="en-US" sz="2800" dirty="0" smtClean="0"/>
              <a:t>argument </a:t>
            </a:r>
            <a:r>
              <a:rPr lang="en-US" sz="2800" dirty="0"/>
              <a:t>or </a:t>
            </a:r>
            <a:r>
              <a:rPr lang="en-US" sz="2800" dirty="0" smtClean="0"/>
              <a:t>informational text) you’d like to give all students at SEPJH</a:t>
            </a:r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07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tDuqArPKpxnZy8P7WH4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ha8s9ahvqQ7eqT8STUpy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AygTSPxZ7Nq5rxx87BUV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itLRbPEPvohDIxeiXkWL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1rQzNno00dpFSePA2SQp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ueviKmTb9ywte5djY1cKv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153</TotalTime>
  <Words>755</Words>
  <Application>Microsoft Office PowerPoint</Application>
  <PresentationFormat>On-screen Show (4:3)</PresentationFormat>
  <Paragraphs>106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Decatur</vt:lpstr>
      <vt:lpstr>Junior High Writing to Learn</vt:lpstr>
      <vt:lpstr>Agenda</vt:lpstr>
      <vt:lpstr>Reflection:</vt:lpstr>
      <vt:lpstr>Criteria for processing</vt:lpstr>
      <vt:lpstr>What if…</vt:lpstr>
      <vt:lpstr>Next Steps?</vt:lpstr>
      <vt:lpstr>Plan for Next Steps</vt:lpstr>
      <vt:lpstr>Purposes for Nonfiction Writing</vt:lpstr>
      <vt:lpstr>Demonstrating Understanding</vt:lpstr>
      <vt:lpstr>Vote using a Google Form</vt:lpstr>
      <vt:lpstr>Criteria for Scoring</vt:lpstr>
      <vt:lpstr>Build a Google Form</vt:lpstr>
      <vt:lpstr>And the winner is…</vt:lpstr>
    </vt:vector>
  </TitlesOfParts>
  <Company>Southeast Polk 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to Learn</dc:title>
  <dc:creator>Keith Lyles</dc:creator>
  <cp:lastModifiedBy>Keith Lyles</cp:lastModifiedBy>
  <cp:revision>16</cp:revision>
  <dcterms:created xsi:type="dcterms:W3CDTF">2012-04-23T19:00:37Z</dcterms:created>
  <dcterms:modified xsi:type="dcterms:W3CDTF">2012-04-25T03:53:16Z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false</vt:lpwstr>
  </property>
</Properties>
</file>